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2606" autoAdjust="0"/>
    <p:restoredTop sz="94660"/>
  </p:normalViewPr>
  <p:slideViewPr>
    <p:cSldViewPr>
      <p:cViewPr varScale="1">
        <p:scale>
          <a:sx n="69" d="100"/>
          <a:sy n="69" d="100"/>
        </p:scale>
        <p:origin x="-1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A71FF-BF79-49D5-BD5F-A5CB6AE88BD5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74C26-57E4-4F4A-9098-4932A4FC035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0DEC4-5A28-4195-A7B0-19F20F11FB00}" type="datetimeFigureOut">
              <a:rPr lang="en-US" smtClean="0"/>
              <a:pPr/>
              <a:t>11/8/2011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E0F20-80CD-47A4-9323-4D30E75267F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44158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Student Support and Advice </a:t>
            </a:r>
            <a:br>
              <a:rPr lang="en-GB" dirty="0" smtClean="0"/>
            </a:br>
            <a:r>
              <a:rPr lang="en-GB" dirty="0" smtClean="0"/>
              <a:t>Fiona Fall, MA</a:t>
            </a:r>
            <a:br>
              <a:rPr lang="en-GB" dirty="0" smtClean="0"/>
            </a:br>
            <a:r>
              <a:rPr lang="en-GB" dirty="0" smtClean="0"/>
              <a:t>Head of Student Services</a:t>
            </a:r>
            <a:br>
              <a:rPr lang="en-GB" dirty="0" smtClean="0"/>
            </a:br>
            <a:r>
              <a:rPr lang="en-GB" dirty="0" smtClean="0"/>
              <a:t>Bryan Jones</a:t>
            </a:r>
            <a:br>
              <a:rPr lang="en-GB" dirty="0" smtClean="0"/>
            </a:br>
            <a:r>
              <a:rPr lang="en-GB" dirty="0" smtClean="0"/>
              <a:t>Head of </a:t>
            </a:r>
            <a:r>
              <a:rPr lang="en-GB" smtClean="0"/>
              <a:t>Disability Support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214942" y="0"/>
            <a:ext cx="3214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5400" dirty="0" smtClean="0">
              <a:latin typeface="Middlesex University Logo" pitchFamily="2" charset="2"/>
            </a:endParaRPr>
          </a:p>
          <a:p>
            <a:r>
              <a:rPr lang="en-GB" sz="5400" dirty="0">
                <a:latin typeface="Middlesex University Logo" pitchFamily="2" charset="2"/>
              </a:rPr>
              <a:t>	</a:t>
            </a:r>
            <a:r>
              <a:rPr lang="en-GB" sz="5400" dirty="0" smtClean="0">
                <a:latin typeface="Middlesex University Logo" pitchFamily="2" charset="2"/>
              </a:rPr>
              <a:t>	</a:t>
            </a:r>
            <a:endParaRPr lang="en-GB" sz="9600" dirty="0">
              <a:solidFill>
                <a:srgbClr val="FF0000"/>
              </a:solidFill>
              <a:latin typeface="Middlesex University Logo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Advice via student’s</a:t>
            </a:r>
            <a:br>
              <a:rPr lang="en-GB" dirty="0" smtClean="0"/>
            </a:br>
            <a:r>
              <a:rPr lang="en-GB" dirty="0" smtClean="0"/>
              <a:t> programme and school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Academic staff, programme and module leaders for questions about the curriculum, content, tutorials, feedback, assessment</a:t>
            </a:r>
          </a:p>
          <a:p>
            <a:r>
              <a:rPr lang="en-GB" dirty="0" smtClean="0"/>
              <a:t>School Student Offices for support staff – quick enquiry/confidential advice - who will advise on progression, deferrals, rescheduling studies, change of mode, withdrawal, module options, change of module, programme (rare!), placements, exchange + refer to others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786710" y="214290"/>
            <a:ext cx="857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600" dirty="0" smtClean="0">
              <a:solidFill>
                <a:srgbClr val="FF0000"/>
              </a:solidFill>
              <a:latin typeface="Middlesex University Logo" pitchFamily="2" charset="2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Other services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sz="2300" dirty="0" smtClean="0"/>
              <a:t>Student Services: Student Welfare Advice Team (also immigration and visas); Careers (also part-time jobs); Disability Support; Counselling (home sickness to working in groups)</a:t>
            </a:r>
          </a:p>
          <a:p>
            <a:r>
              <a:rPr lang="en-GB" sz="2300" dirty="0" smtClean="0"/>
              <a:t>See </a:t>
            </a:r>
            <a:r>
              <a:rPr lang="en-GB" sz="2300" u="sng" dirty="0" smtClean="0"/>
              <a:t>http://unihub.mdx.ac.uk/ </a:t>
            </a:r>
            <a:r>
              <a:rPr lang="en-GB" sz="2300" dirty="0" smtClean="0"/>
              <a:t>for examples of services covered</a:t>
            </a:r>
          </a:p>
          <a:p>
            <a:pPr eaLnBrk="1" hangingPunct="1"/>
            <a:r>
              <a:rPr lang="en-GB" sz="2300" dirty="0" smtClean="0"/>
              <a:t>Academic Writing and Language – free 1:1 support on academic language, structure of essays, referencing + workshops; student Learning Advisers (Learning Lounge)</a:t>
            </a:r>
          </a:p>
          <a:p>
            <a:pPr eaLnBrk="1" hangingPunct="1"/>
            <a:r>
              <a:rPr lang="en-GB" sz="2300" dirty="0" smtClean="0"/>
              <a:t>Sports, nurseries, accommodation, catering</a:t>
            </a:r>
          </a:p>
          <a:p>
            <a:pPr eaLnBrk="1" hangingPunct="1"/>
            <a:r>
              <a:rPr lang="en-GB" sz="2300" dirty="0" smtClean="0"/>
              <a:t>Students’ Union, Learning Resources – computing and subject support</a:t>
            </a:r>
          </a:p>
          <a:p>
            <a:pPr eaLnBrk="1" hangingPunct="1"/>
            <a:r>
              <a:rPr lang="en-GB" sz="2300" dirty="0" smtClean="0"/>
              <a:t>International Student liaison and social programme (theatre, trips)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00958" y="500043"/>
            <a:ext cx="1428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rgbClr val="FF0000"/>
                </a:solidFill>
                <a:latin typeface="Middlesex University Logo" pitchFamily="2" charset="2"/>
              </a:rPr>
              <a:t>   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19457" name="Group 1"/>
          <p:cNvGrpSpPr>
            <a:grpSpLocks noChangeAspect="1"/>
          </p:cNvGrpSpPr>
          <p:nvPr/>
        </p:nvGrpSpPr>
        <p:grpSpPr bwMode="auto">
          <a:xfrm>
            <a:off x="285720" y="191732"/>
            <a:ext cx="8401080" cy="5637567"/>
            <a:chOff x="3592" y="1145"/>
            <a:chExt cx="7200" cy="4790"/>
          </a:xfrm>
        </p:grpSpPr>
        <p:sp>
          <p:nvSpPr>
            <p:cNvPr id="19497" name="AutoShape 41"/>
            <p:cNvSpPr>
              <a:spLocks noChangeAspect="1" noChangeArrowheads="1" noTextEdit="1"/>
            </p:cNvSpPr>
            <p:nvPr/>
          </p:nvSpPr>
          <p:spPr bwMode="auto">
            <a:xfrm>
              <a:off x="3592" y="1145"/>
              <a:ext cx="7200" cy="479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96" name="Rectangle 40"/>
            <p:cNvSpPr>
              <a:spLocks noChangeArrowheads="1"/>
            </p:cNvSpPr>
            <p:nvPr/>
          </p:nvSpPr>
          <p:spPr bwMode="auto">
            <a:xfrm>
              <a:off x="7760" y="1145"/>
              <a:ext cx="948" cy="75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Academic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Registrar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Colin Davis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5" name="Rectangle 39"/>
            <p:cNvSpPr>
              <a:spLocks noChangeArrowheads="1"/>
            </p:cNvSpPr>
            <p:nvPr/>
          </p:nvSpPr>
          <p:spPr bwMode="auto">
            <a:xfrm>
              <a:off x="7287" y="2084"/>
              <a:ext cx="851" cy="75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Deputy 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Student Services 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        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Fiona Fall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	 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Fiona Fall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									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4" name="Rectangle 38"/>
            <p:cNvSpPr>
              <a:spLocks noChangeArrowheads="1"/>
            </p:cNvSpPr>
            <p:nvPr/>
          </p:nvSpPr>
          <p:spPr bwMode="auto">
            <a:xfrm>
              <a:off x="8329" y="2084"/>
              <a:ext cx="852" cy="75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Deputy 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Student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Information</a:t>
              </a: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	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Ian O’Donnell</a:t>
              </a: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	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3" name="Rectangle 37"/>
            <p:cNvSpPr>
              <a:spLocks noChangeArrowheads="1"/>
            </p:cNvSpPr>
            <p:nvPr/>
          </p:nvSpPr>
          <p:spPr bwMode="auto">
            <a:xfrm>
              <a:off x="3687" y="2930"/>
              <a:ext cx="852" cy="93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Careers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Service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Julian Rhys-Williams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2" name="Rectangle 36"/>
            <p:cNvSpPr>
              <a:spLocks noChangeArrowheads="1"/>
            </p:cNvSpPr>
            <p:nvPr/>
          </p:nvSpPr>
          <p:spPr bwMode="auto">
            <a:xfrm>
              <a:off x="4634" y="2930"/>
              <a:ext cx="853" cy="9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Counselling Services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Vacancy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1" name="Rectangle 35"/>
            <p:cNvSpPr>
              <a:spLocks noChangeArrowheads="1"/>
            </p:cNvSpPr>
            <p:nvPr/>
          </p:nvSpPr>
          <p:spPr bwMode="auto">
            <a:xfrm>
              <a:off x="5581" y="2930"/>
              <a:ext cx="759" cy="93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Disability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Support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Bryan Jones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0" name="Rectangle 34"/>
            <p:cNvSpPr>
              <a:spLocks noChangeArrowheads="1"/>
            </p:cNvSpPr>
            <p:nvPr/>
          </p:nvSpPr>
          <p:spPr bwMode="auto">
            <a:xfrm>
              <a:off x="6434" y="2930"/>
              <a:ext cx="853" cy="93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Welfar</a:t>
              </a:r>
              <a:r>
                <a:rPr lang="en-US" sz="1000" b="1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e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Geraldine Bailey</a:t>
              </a:r>
              <a:endPara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9" name="Rectangle 33"/>
            <p:cNvSpPr>
              <a:spLocks noChangeArrowheads="1"/>
            </p:cNvSpPr>
            <p:nvPr/>
          </p:nvSpPr>
          <p:spPr bwMode="auto">
            <a:xfrm>
              <a:off x="7388" y="2985"/>
              <a:ext cx="864" cy="939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Secretariat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SimSun" pitchFamily="2" charset="-122"/>
                <a:cs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900" b="1" dirty="0" smtClean="0">
                <a:latin typeface="Comic Sans MS" pitchFamily="66" charset="0"/>
                <a:ea typeface="SimSun" pitchFamily="2" charset="-122"/>
                <a:cs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Manminder Rayit</a:t>
              </a:r>
              <a:endPara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Lisa Cross</a:t>
              </a:r>
              <a:endPara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8" name="Rectangle 32"/>
            <p:cNvSpPr>
              <a:spLocks noChangeArrowheads="1"/>
            </p:cNvSpPr>
            <p:nvPr/>
          </p:nvSpPr>
          <p:spPr bwMode="auto">
            <a:xfrm>
              <a:off x="8329" y="2930"/>
              <a:ext cx="773" cy="9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Assessment &amp; </a:t>
              </a:r>
              <a:r>
                <a:rPr kumimoji="0" lang="en-US" sz="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conferments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SimSun" pitchFamily="2" charset="-122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Kelly Speller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7" name="Rectangle 31"/>
            <p:cNvSpPr>
              <a:spLocks noChangeArrowheads="1"/>
            </p:cNvSpPr>
            <p:nvPr/>
          </p:nvSpPr>
          <p:spPr bwMode="auto">
            <a:xfrm>
              <a:off x="9163" y="2930"/>
              <a:ext cx="673" cy="9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Student Exchange and Study</a:t>
              </a:r>
              <a:r>
                <a:rPr kumimoji="0" lang="en-US" sz="8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 Abroad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1" baseline="0" dirty="0" smtClean="0">
                <a:latin typeface="Comic Sans MS" pitchFamily="66" charset="0"/>
                <a:ea typeface="SimSun" pitchFamily="2" charset="-122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Sophie Ball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6" name="Rectangle 30"/>
            <p:cNvSpPr>
              <a:spLocks noChangeArrowheads="1"/>
            </p:cNvSpPr>
            <p:nvPr/>
          </p:nvSpPr>
          <p:spPr bwMode="auto">
            <a:xfrm>
              <a:off x="9939" y="2930"/>
              <a:ext cx="755" cy="9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Data and  Management information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SimSun" pitchFamily="2" charset="-122"/>
                <a:cs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1" dirty="0" smtClean="0">
                <a:latin typeface="Comic Sans MS" pitchFamily="66" charset="0"/>
                <a:ea typeface="SimSun" pitchFamily="2" charset="-122"/>
                <a:cs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Paul Kevill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9466" y="3963"/>
              <a:ext cx="773" cy="8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Student Records,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Fin Support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Carole Fairclough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4" name="Rectangle 28"/>
            <p:cNvSpPr>
              <a:spLocks noChangeArrowheads="1"/>
            </p:cNvSpPr>
            <p:nvPr/>
          </p:nvSpPr>
          <p:spPr bwMode="auto">
            <a:xfrm>
              <a:off x="8613" y="3963"/>
              <a:ext cx="758" cy="8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MISIS Hub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Kerry Penn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3" name="Rectangle 27"/>
            <p:cNvSpPr>
              <a:spLocks noChangeArrowheads="1"/>
            </p:cNvSpPr>
            <p:nvPr/>
          </p:nvSpPr>
          <p:spPr bwMode="auto">
            <a:xfrm>
              <a:off x="3687" y="3963"/>
              <a:ext cx="1042" cy="17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Sue Littlefair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Jo Wolff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Astrid Katcharyan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Melody Goh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Amanda Brace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Claire Yates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Alice Achol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Rosetta Lee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Diana Taylor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2" name="Rectangle 26"/>
            <p:cNvSpPr>
              <a:spLocks noChangeArrowheads="1"/>
            </p:cNvSpPr>
            <p:nvPr/>
          </p:nvSpPr>
          <p:spPr bwMode="auto">
            <a:xfrm>
              <a:off x="4824" y="3963"/>
              <a:ext cx="947" cy="17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Sandra Primack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Caroline Hallett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Bernard Shapley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Sandra Taylor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1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Kate Medlin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Simone</a:t>
              </a:r>
              <a:r>
                <a:rPr kumimoji="0" lang="en-US" sz="8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 Gold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1" baseline="0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Marie</a:t>
              </a:r>
              <a:r>
                <a:rPr lang="en-US" sz="800" b="1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 Hayes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1" name="Rectangle 25"/>
            <p:cNvSpPr>
              <a:spLocks noChangeArrowheads="1"/>
            </p:cNvSpPr>
            <p:nvPr/>
          </p:nvSpPr>
          <p:spPr bwMode="auto">
            <a:xfrm>
              <a:off x="5866" y="3963"/>
              <a:ext cx="947" cy="17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Simone Bhangoo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Sobia Hussain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Claire Mitham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Chris Vassiliades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0" name="Rectangle 24"/>
            <p:cNvSpPr>
              <a:spLocks noChangeArrowheads="1"/>
            </p:cNvSpPr>
            <p:nvPr/>
          </p:nvSpPr>
          <p:spPr bwMode="auto">
            <a:xfrm>
              <a:off x="6908" y="3963"/>
              <a:ext cx="852" cy="17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Julie Roberts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Kevin Ward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Jude Cringle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Chloe Berman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Christine </a:t>
              </a:r>
              <a:r>
                <a:rPr lang="en-US" sz="900" b="1" dirty="0" smtClean="0"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</a:t>
              </a:r>
              <a:r>
                <a: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truwe</a:t>
              </a:r>
              <a:endPara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4066" y="3869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5013" y="3869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>
              <a:off x="5960" y="3869"/>
              <a:ext cx="1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>
              <a:off x="8234" y="189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>
              <a:off x="7760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>
              <a:off x="8708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>
              <a:off x="9087" y="2836"/>
              <a:ext cx="1" cy="1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>
              <a:off x="7855" y="1990"/>
              <a:ext cx="7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>
              <a:off x="7855" y="1990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>
              <a:off x="8613" y="1990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>
              <a:off x="4066" y="2836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8" name="Line 12"/>
            <p:cNvSpPr>
              <a:spLocks noChangeShapeType="1"/>
            </p:cNvSpPr>
            <p:nvPr/>
          </p:nvSpPr>
          <p:spPr bwMode="auto">
            <a:xfrm>
              <a:off x="3971" y="2836"/>
              <a:ext cx="378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>
              <a:off x="3971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>
              <a:off x="5013" y="2836"/>
              <a:ext cx="1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5960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6813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 flipV="1">
              <a:off x="8708" y="2836"/>
              <a:ext cx="161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2" name="Line 6"/>
            <p:cNvSpPr>
              <a:spLocks noChangeShapeType="1"/>
            </p:cNvSpPr>
            <p:nvPr/>
          </p:nvSpPr>
          <p:spPr bwMode="auto">
            <a:xfrm>
              <a:off x="9466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>
              <a:off x="10318" y="2836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60" name="Line 4"/>
            <p:cNvSpPr>
              <a:spLocks noChangeShapeType="1"/>
            </p:cNvSpPr>
            <p:nvPr/>
          </p:nvSpPr>
          <p:spPr bwMode="auto">
            <a:xfrm>
              <a:off x="9845" y="2836"/>
              <a:ext cx="0" cy="1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4021" y="1407"/>
              <a:ext cx="2368" cy="751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STUDENT SERVICES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ORGANISATIONAL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 CHART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November </a:t>
              </a:r>
              <a:r>
                <a:rPr kumimoji="0" lang="en-US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ea typeface="SimSun" pitchFamily="2" charset="-122"/>
                  <a:cs typeface="Times New Roman" pitchFamily="18" charset="0"/>
                </a:rPr>
                <a:t>2011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58" name="Line 2"/>
            <p:cNvSpPr>
              <a:spLocks noChangeShapeType="1"/>
            </p:cNvSpPr>
            <p:nvPr/>
          </p:nvSpPr>
          <p:spPr bwMode="auto">
            <a:xfrm>
              <a:off x="7192" y="3869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785786" y="714356"/>
            <a:ext cx="585791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smtClean="0"/>
              <a:t>Overview of student experience, student communications, network with front line staff, student complaints and </a:t>
            </a:r>
            <a:r>
              <a:rPr lang="en-GB" sz="1600" dirty="0" err="1" smtClean="0"/>
              <a:t>disciplinaries</a:t>
            </a:r>
            <a:r>
              <a:rPr lang="en-GB" sz="1600" dirty="0" smtClean="0"/>
              <a:t> at formal level, liaise with Students’ Union, </a:t>
            </a:r>
            <a:r>
              <a:rPr lang="en-GB" sz="1600" dirty="0" err="1" smtClean="0"/>
              <a:t>Unihub</a:t>
            </a:r>
            <a:r>
              <a:rPr lang="en-GB" sz="1600" dirty="0" smtClean="0"/>
              <a:t> content  </a:t>
            </a:r>
          </a:p>
          <a:p>
            <a:pPr algn="ctr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0" name="Rectangle 49"/>
          <p:cNvSpPr/>
          <p:nvPr/>
        </p:nvSpPr>
        <p:spPr>
          <a:xfrm>
            <a:off x="714348" y="5500702"/>
            <a:ext cx="6000792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Careers advisory service: Part-time jobs, graduate and postgraduate guidance; help with interviewing skills, advice on post study work, job seeking, career fairs, CV workshops</a:t>
            </a:r>
            <a:endParaRPr lang="en-GB" dirty="0"/>
          </a:p>
        </p:txBody>
      </p:sp>
      <p:sp>
        <p:nvSpPr>
          <p:cNvPr id="51" name="Rectangle 50"/>
          <p:cNvSpPr/>
          <p:nvPr/>
        </p:nvSpPr>
        <p:spPr>
          <a:xfrm>
            <a:off x="785786" y="4071942"/>
            <a:ext cx="585791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Welfare : practical advice re money, visas, accommodation, work, legal matters, see Rough Cuts on student portal</a:t>
            </a:r>
          </a:p>
          <a:p>
            <a:pPr algn="ctr"/>
            <a:r>
              <a:rPr lang="en-GB" dirty="0" smtClean="0"/>
              <a:t>Visas and immigration advice </a:t>
            </a:r>
            <a:endParaRPr lang="en-GB" dirty="0"/>
          </a:p>
        </p:txBody>
      </p:sp>
      <p:sp>
        <p:nvSpPr>
          <p:cNvPr id="52" name="Rectangle 51"/>
          <p:cNvSpPr/>
          <p:nvPr/>
        </p:nvSpPr>
        <p:spPr>
          <a:xfrm>
            <a:off x="785786" y="3071810"/>
            <a:ext cx="585791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Disability support:  assist students in levelling the playing field; advocate for student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>
          <a:xfrm>
            <a:off x="785786" y="2000240"/>
            <a:ext cx="585791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Counselling services:  emotional problems causing study blocks;  homesickness; depression; drop-in, one to one (normally 3), workshops</a:t>
            </a:r>
            <a:endParaRPr lang="en-GB" dirty="0"/>
          </a:p>
        </p:txBody>
      </p:sp>
      <p:sp>
        <p:nvSpPr>
          <p:cNvPr id="54" name="TextBox 53"/>
          <p:cNvSpPr txBox="1"/>
          <p:nvPr/>
        </p:nvSpPr>
        <p:spPr>
          <a:xfrm>
            <a:off x="8143900" y="357166"/>
            <a:ext cx="1847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6600" dirty="0" smtClean="0">
              <a:solidFill>
                <a:srgbClr val="FF0000"/>
              </a:solidFill>
              <a:latin typeface="Middlesex University Logo" pitchFamily="2" charset="2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414</Words>
  <Application>Microsoft Office PowerPoint</Application>
  <PresentationFormat>On-screen Show (4:3)</PresentationFormat>
  <Paragraphs>104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Student Support and Advice  Fiona Fall, MA Head of Student Services Bryan Jones Head of Disability Support</vt:lpstr>
      <vt:lpstr>Advice via student’s  programme and school</vt:lpstr>
      <vt:lpstr>Other services</vt:lpstr>
      <vt:lpstr>Slide 4</vt:lpstr>
      <vt:lpstr>Slide 5</vt:lpstr>
      <vt:lpstr>Slide 6</vt:lpstr>
      <vt:lpstr>Slide 7</vt:lpstr>
      <vt:lpstr>Any questions?</vt:lpstr>
    </vt:vector>
  </TitlesOfParts>
  <Company>Middlesex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MIDDLESEX UNIVERSITY Familiarisation Thursday 25 June 09</dc:title>
  <dc:creator>Middlesex University</dc:creator>
  <cp:lastModifiedBy>Fiona2</cp:lastModifiedBy>
  <cp:revision>20</cp:revision>
  <dcterms:created xsi:type="dcterms:W3CDTF">2009-06-24T16:21:31Z</dcterms:created>
  <dcterms:modified xsi:type="dcterms:W3CDTF">2011-11-08T12:03:03Z</dcterms:modified>
</cp:coreProperties>
</file>